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493785-E6DB-4F0E-981E-F0D088B0AC2F}" type="doc">
      <dgm:prSet loTypeId="urn:microsoft.com/office/officeart/2005/8/layout/pyramid2" loCatId="pyramid" qsTypeId="urn:microsoft.com/office/officeart/2005/8/quickstyle/simple1" qsCatId="simple" csTypeId="urn:microsoft.com/office/officeart/2005/8/colors/accent3_2" csCatId="accent3" phldr="1"/>
      <dgm:spPr/>
    </dgm:pt>
    <dgm:pt modelId="{B790CF8F-2091-47D3-AFFF-1F156B7AD03D}">
      <dgm:prSet phldrT="[Text]" custT="1"/>
      <dgm:spPr/>
      <dgm:t>
        <a:bodyPr/>
        <a:lstStyle/>
        <a:p>
          <a:r>
            <a:rPr lang="en-US" sz="2400" dirty="0" smtClean="0">
              <a:latin typeface="Comic Sans MS" pitchFamily="66" charset="0"/>
            </a:rPr>
            <a:t>TOP MANAGEMENT             </a:t>
          </a:r>
          <a:r>
            <a:rPr lang="en-US" sz="1600" dirty="0" smtClean="0">
              <a:latin typeface="Comic Sans MS" pitchFamily="66" charset="0"/>
            </a:rPr>
            <a:t>(Chairman, MD, Secretaries, Board of Directors, GM, etc)</a:t>
          </a:r>
          <a:endParaRPr lang="en-US" sz="1600" dirty="0">
            <a:latin typeface="Comic Sans MS" pitchFamily="66" charset="0"/>
          </a:endParaRPr>
        </a:p>
      </dgm:t>
    </dgm:pt>
    <dgm:pt modelId="{CCAF2878-5A70-4CD8-A597-905C4F6441AC}" type="parTrans" cxnId="{FC6A00A9-5E58-4DAB-83FD-58E511B5C5DE}">
      <dgm:prSet/>
      <dgm:spPr/>
      <dgm:t>
        <a:bodyPr/>
        <a:lstStyle/>
        <a:p>
          <a:endParaRPr lang="en-US"/>
        </a:p>
      </dgm:t>
    </dgm:pt>
    <dgm:pt modelId="{5CCC9631-AFF0-4029-A259-90487263CE22}" type="sibTrans" cxnId="{FC6A00A9-5E58-4DAB-83FD-58E511B5C5DE}">
      <dgm:prSet/>
      <dgm:spPr/>
      <dgm:t>
        <a:bodyPr/>
        <a:lstStyle/>
        <a:p>
          <a:endParaRPr lang="en-US"/>
        </a:p>
      </dgm:t>
    </dgm:pt>
    <dgm:pt modelId="{2E6BFF44-9CC4-4E4C-95A9-13ACC1FC6053}">
      <dgm:prSet phldrT="[Text]" custT="1"/>
      <dgm:spPr/>
      <dgm:t>
        <a:bodyPr/>
        <a:lstStyle/>
        <a:p>
          <a:r>
            <a:rPr lang="en-US" sz="2400" dirty="0" smtClean="0">
              <a:latin typeface="Comic Sans MS" pitchFamily="66" charset="0"/>
            </a:rPr>
            <a:t>MIDDLE MANAGEMENT                    </a:t>
          </a:r>
          <a:r>
            <a:rPr lang="en-US" sz="1600" dirty="0" smtClean="0">
              <a:latin typeface="Comic Sans MS" pitchFamily="66" charset="0"/>
            </a:rPr>
            <a:t>(Dept. Head, Superintendents, Branch Manager, etc)</a:t>
          </a:r>
          <a:endParaRPr lang="en-US" sz="1600" dirty="0">
            <a:latin typeface="Comic Sans MS" pitchFamily="66" charset="0"/>
          </a:endParaRPr>
        </a:p>
      </dgm:t>
    </dgm:pt>
    <dgm:pt modelId="{01D224EE-E71A-47B6-BB58-09902749DFD0}" type="parTrans" cxnId="{37FA427E-350D-4D57-BC16-10DFE1F0BDEB}">
      <dgm:prSet/>
      <dgm:spPr/>
      <dgm:t>
        <a:bodyPr/>
        <a:lstStyle/>
        <a:p>
          <a:endParaRPr lang="en-US"/>
        </a:p>
      </dgm:t>
    </dgm:pt>
    <dgm:pt modelId="{088E0E17-58DE-4C34-BC13-3C72888BDF5E}" type="sibTrans" cxnId="{37FA427E-350D-4D57-BC16-10DFE1F0BDEB}">
      <dgm:prSet/>
      <dgm:spPr/>
      <dgm:t>
        <a:bodyPr/>
        <a:lstStyle/>
        <a:p>
          <a:endParaRPr lang="en-US"/>
        </a:p>
      </dgm:t>
    </dgm:pt>
    <dgm:pt modelId="{17C0F879-886D-4EB3-8C56-3E79E4EFEF52}">
      <dgm:prSet phldrT="[Text]" custT="1"/>
      <dgm:spPr/>
      <dgm:t>
        <a:bodyPr/>
        <a:lstStyle/>
        <a:p>
          <a:r>
            <a:rPr lang="en-US" sz="2500" dirty="0" smtClean="0">
              <a:latin typeface="Comic Sans MS" pitchFamily="66" charset="0"/>
            </a:rPr>
            <a:t>LOWER MANAGEMENT          </a:t>
          </a:r>
          <a:r>
            <a:rPr lang="en-US" sz="1600" dirty="0" smtClean="0">
              <a:latin typeface="Comic Sans MS" pitchFamily="66" charset="0"/>
            </a:rPr>
            <a:t>(Foreman, Supervisors, Finance Officer, Account Officer , etc)</a:t>
          </a:r>
          <a:endParaRPr lang="en-US" sz="1600" dirty="0">
            <a:latin typeface="Comic Sans MS" pitchFamily="66" charset="0"/>
          </a:endParaRPr>
        </a:p>
      </dgm:t>
    </dgm:pt>
    <dgm:pt modelId="{25BA0242-943B-45C8-89BC-3B18952D586A}" type="parTrans" cxnId="{663D7AEB-2957-43CB-8222-E718B658201B}">
      <dgm:prSet/>
      <dgm:spPr/>
      <dgm:t>
        <a:bodyPr/>
        <a:lstStyle/>
        <a:p>
          <a:endParaRPr lang="en-US"/>
        </a:p>
      </dgm:t>
    </dgm:pt>
    <dgm:pt modelId="{6653B2F8-D30A-43DE-93B0-5BC973205D59}" type="sibTrans" cxnId="{663D7AEB-2957-43CB-8222-E718B658201B}">
      <dgm:prSet/>
      <dgm:spPr/>
      <dgm:t>
        <a:bodyPr/>
        <a:lstStyle/>
        <a:p>
          <a:endParaRPr lang="en-US"/>
        </a:p>
      </dgm:t>
    </dgm:pt>
    <dgm:pt modelId="{67F61C85-8CA6-4806-A8A4-661A3F32093D}" type="pres">
      <dgm:prSet presAssocID="{FF493785-E6DB-4F0E-981E-F0D088B0AC2F}" presName="compositeShape" presStyleCnt="0">
        <dgm:presLayoutVars>
          <dgm:dir/>
          <dgm:resizeHandles/>
        </dgm:presLayoutVars>
      </dgm:prSet>
      <dgm:spPr/>
    </dgm:pt>
    <dgm:pt modelId="{123A5D27-91CD-497F-A6C4-577486111D86}" type="pres">
      <dgm:prSet presAssocID="{FF493785-E6DB-4F0E-981E-F0D088B0AC2F}" presName="pyramid" presStyleLbl="node1" presStyleIdx="0" presStyleCnt="1"/>
      <dgm:spPr/>
    </dgm:pt>
    <dgm:pt modelId="{EB91383E-B50F-4C01-BE1F-F7BB3B979EBE}" type="pres">
      <dgm:prSet presAssocID="{FF493785-E6DB-4F0E-981E-F0D088B0AC2F}" presName="theList" presStyleCnt="0"/>
      <dgm:spPr/>
    </dgm:pt>
    <dgm:pt modelId="{F93ADA5D-428E-47B2-891B-FF31539C9493}" type="pres">
      <dgm:prSet presAssocID="{B790CF8F-2091-47D3-AFFF-1F156B7AD03D}" presName="aNode" presStyleLbl="fgAcc1" presStyleIdx="0" presStyleCnt="3" custScaleX="117111" custLinFactNeighborX="-933" custLinFactNeighborY="-798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C9EC70-389C-4B5B-8CEF-5D9564DCA4ED}" type="pres">
      <dgm:prSet presAssocID="{B790CF8F-2091-47D3-AFFF-1F156B7AD03D}" presName="aSpace" presStyleCnt="0"/>
      <dgm:spPr/>
    </dgm:pt>
    <dgm:pt modelId="{A8618621-8313-420B-A5BC-83BDE5E14388}" type="pres">
      <dgm:prSet presAssocID="{2E6BFF44-9CC4-4E4C-95A9-13ACC1FC6053}" presName="aNode" presStyleLbl="fgAcc1" presStyleIdx="1" presStyleCnt="3" custScaleX="130289" custLinFactNeighborX="-19985" custLinFactNeighborY="167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ACDC83-EEDE-4E8D-A92B-F2FA5384BDA0}" type="pres">
      <dgm:prSet presAssocID="{2E6BFF44-9CC4-4E4C-95A9-13ACC1FC6053}" presName="aSpace" presStyleCnt="0"/>
      <dgm:spPr/>
    </dgm:pt>
    <dgm:pt modelId="{B61CA5D8-E97C-4B38-84AA-65203AB831A3}" type="pres">
      <dgm:prSet presAssocID="{17C0F879-886D-4EB3-8C56-3E79E4EFEF52}" presName="aNode" presStyleLbl="fgAcc1" presStyleIdx="2" presStyleCnt="3" custScaleX="123350" custLinFactY="1657" custLinFactNeighborX="-45151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04D9F5-857B-4228-B0A4-96D1B4E68996}" type="pres">
      <dgm:prSet presAssocID="{17C0F879-886D-4EB3-8C56-3E79E4EFEF52}" presName="aSpace" presStyleCnt="0"/>
      <dgm:spPr/>
    </dgm:pt>
  </dgm:ptLst>
  <dgm:cxnLst>
    <dgm:cxn modelId="{37FA427E-350D-4D57-BC16-10DFE1F0BDEB}" srcId="{FF493785-E6DB-4F0E-981E-F0D088B0AC2F}" destId="{2E6BFF44-9CC4-4E4C-95A9-13ACC1FC6053}" srcOrd="1" destOrd="0" parTransId="{01D224EE-E71A-47B6-BB58-09902749DFD0}" sibTransId="{088E0E17-58DE-4C34-BC13-3C72888BDF5E}"/>
    <dgm:cxn modelId="{1F6BC7D8-9F1C-4A04-B4DF-7984B1691539}" type="presOf" srcId="{FF493785-E6DB-4F0E-981E-F0D088B0AC2F}" destId="{67F61C85-8CA6-4806-A8A4-661A3F32093D}" srcOrd="0" destOrd="0" presId="urn:microsoft.com/office/officeart/2005/8/layout/pyramid2"/>
    <dgm:cxn modelId="{8A1DE7BB-E48F-414B-BAF8-A0BC4AE990A1}" type="presOf" srcId="{17C0F879-886D-4EB3-8C56-3E79E4EFEF52}" destId="{B61CA5D8-E97C-4B38-84AA-65203AB831A3}" srcOrd="0" destOrd="0" presId="urn:microsoft.com/office/officeart/2005/8/layout/pyramid2"/>
    <dgm:cxn modelId="{FC6A00A9-5E58-4DAB-83FD-58E511B5C5DE}" srcId="{FF493785-E6DB-4F0E-981E-F0D088B0AC2F}" destId="{B790CF8F-2091-47D3-AFFF-1F156B7AD03D}" srcOrd="0" destOrd="0" parTransId="{CCAF2878-5A70-4CD8-A597-905C4F6441AC}" sibTransId="{5CCC9631-AFF0-4029-A259-90487263CE22}"/>
    <dgm:cxn modelId="{40FCD183-5006-42DA-9276-A8293E519C92}" type="presOf" srcId="{2E6BFF44-9CC4-4E4C-95A9-13ACC1FC6053}" destId="{A8618621-8313-420B-A5BC-83BDE5E14388}" srcOrd="0" destOrd="0" presId="urn:microsoft.com/office/officeart/2005/8/layout/pyramid2"/>
    <dgm:cxn modelId="{663D7AEB-2957-43CB-8222-E718B658201B}" srcId="{FF493785-E6DB-4F0E-981E-F0D088B0AC2F}" destId="{17C0F879-886D-4EB3-8C56-3E79E4EFEF52}" srcOrd="2" destOrd="0" parTransId="{25BA0242-943B-45C8-89BC-3B18952D586A}" sibTransId="{6653B2F8-D30A-43DE-93B0-5BC973205D59}"/>
    <dgm:cxn modelId="{1F1CC377-AB7C-47FC-96C8-494C2D5FF7BF}" type="presOf" srcId="{B790CF8F-2091-47D3-AFFF-1F156B7AD03D}" destId="{F93ADA5D-428E-47B2-891B-FF31539C9493}" srcOrd="0" destOrd="0" presId="urn:microsoft.com/office/officeart/2005/8/layout/pyramid2"/>
    <dgm:cxn modelId="{1133CA49-D21E-4E05-8575-3FA4FE5034D1}" type="presParOf" srcId="{67F61C85-8CA6-4806-A8A4-661A3F32093D}" destId="{123A5D27-91CD-497F-A6C4-577486111D86}" srcOrd="0" destOrd="0" presId="urn:microsoft.com/office/officeart/2005/8/layout/pyramid2"/>
    <dgm:cxn modelId="{A0F6B8D4-44EC-4148-A53B-18665C2D913B}" type="presParOf" srcId="{67F61C85-8CA6-4806-A8A4-661A3F32093D}" destId="{EB91383E-B50F-4C01-BE1F-F7BB3B979EBE}" srcOrd="1" destOrd="0" presId="urn:microsoft.com/office/officeart/2005/8/layout/pyramid2"/>
    <dgm:cxn modelId="{43CEB2C2-5859-4F95-8792-A592E6C4992E}" type="presParOf" srcId="{EB91383E-B50F-4C01-BE1F-F7BB3B979EBE}" destId="{F93ADA5D-428E-47B2-891B-FF31539C9493}" srcOrd="0" destOrd="0" presId="urn:microsoft.com/office/officeart/2005/8/layout/pyramid2"/>
    <dgm:cxn modelId="{32F85D43-DFB4-45F8-A409-B07124F24413}" type="presParOf" srcId="{EB91383E-B50F-4C01-BE1F-F7BB3B979EBE}" destId="{C3C9EC70-389C-4B5B-8CEF-5D9564DCA4ED}" srcOrd="1" destOrd="0" presId="urn:microsoft.com/office/officeart/2005/8/layout/pyramid2"/>
    <dgm:cxn modelId="{BCED1B80-9C0B-486F-B7A5-8B326458B136}" type="presParOf" srcId="{EB91383E-B50F-4C01-BE1F-F7BB3B979EBE}" destId="{A8618621-8313-420B-A5BC-83BDE5E14388}" srcOrd="2" destOrd="0" presId="urn:microsoft.com/office/officeart/2005/8/layout/pyramid2"/>
    <dgm:cxn modelId="{41AD8F34-7D26-4B72-967D-785C03C131BF}" type="presParOf" srcId="{EB91383E-B50F-4C01-BE1F-F7BB3B979EBE}" destId="{ACACDC83-EEDE-4E8D-A92B-F2FA5384BDA0}" srcOrd="3" destOrd="0" presId="urn:microsoft.com/office/officeart/2005/8/layout/pyramid2"/>
    <dgm:cxn modelId="{687DA115-260F-4434-B338-A8703659DBAC}" type="presParOf" srcId="{EB91383E-B50F-4C01-BE1F-F7BB3B979EBE}" destId="{B61CA5D8-E97C-4B38-84AA-65203AB831A3}" srcOrd="4" destOrd="0" presId="urn:microsoft.com/office/officeart/2005/8/layout/pyramid2"/>
    <dgm:cxn modelId="{D6565E69-E31B-43F9-ADEE-F36DA2B67EF6}" type="presParOf" srcId="{EB91383E-B50F-4C01-BE1F-F7BB3B979EBE}" destId="{5B04D9F5-857B-4228-B0A4-96D1B4E68996}" srcOrd="5" destOrd="0" presId="urn:microsoft.com/office/officeart/2005/8/layout/pyramid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B70BF-6A1E-4E41-85FF-18F33E6967CF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B93A-78BB-4F94-B4B5-9571779A8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B70BF-6A1E-4E41-85FF-18F33E6967CF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B93A-78BB-4F94-B4B5-9571779A8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B70BF-6A1E-4E41-85FF-18F33E6967CF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B93A-78BB-4F94-B4B5-9571779A8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B70BF-6A1E-4E41-85FF-18F33E6967CF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B93A-78BB-4F94-B4B5-9571779A8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B70BF-6A1E-4E41-85FF-18F33E6967CF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B93A-78BB-4F94-B4B5-9571779A8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B70BF-6A1E-4E41-85FF-18F33E6967CF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B93A-78BB-4F94-B4B5-9571779A8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B70BF-6A1E-4E41-85FF-18F33E6967CF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B93A-78BB-4F94-B4B5-9571779A8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B70BF-6A1E-4E41-85FF-18F33E6967CF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B93A-78BB-4F94-B4B5-9571779A8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B70BF-6A1E-4E41-85FF-18F33E6967CF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B93A-78BB-4F94-B4B5-9571779A8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B70BF-6A1E-4E41-85FF-18F33E6967CF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B93A-78BB-4F94-B4B5-9571779A8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B70BF-6A1E-4E41-85FF-18F33E6967CF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B93A-78BB-4F94-B4B5-9571779A8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B70BF-6A1E-4E41-85FF-18F33E6967CF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1B93A-78BB-4F94-B4B5-9571779A8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n>
                  <a:solidFill>
                    <a:sysClr val="windowText" lastClr="000000"/>
                  </a:solidFill>
                </a:ln>
                <a:latin typeface="Alto" pitchFamily="2" charset="0"/>
              </a:rPr>
              <a:t>Levels of Management</a:t>
            </a:r>
            <a:endParaRPr lang="en-US" dirty="0">
              <a:ln>
                <a:solidFill>
                  <a:sysClr val="windowText" lastClr="000000"/>
                </a:solidFill>
              </a:ln>
              <a:latin typeface="Alto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omic Sans MS" pitchFamily="66" charset="0"/>
              </a:rPr>
              <a:t>The stages in the organization where a particular type of functions starts is called level called as LOM.</a:t>
            </a:r>
          </a:p>
          <a:p>
            <a:endParaRPr lang="en-US" sz="2400" dirty="0">
              <a:solidFill>
                <a:srgbClr val="7030A0"/>
              </a:solidFill>
              <a:latin typeface="Comic Sans MS" pitchFamily="66" charset="0"/>
            </a:endParaRPr>
          </a:p>
          <a:p>
            <a:r>
              <a:rPr lang="en-US" sz="2400" dirty="0" smtClean="0">
                <a:solidFill>
                  <a:srgbClr val="7030A0"/>
                </a:solidFill>
                <a:latin typeface="Comic Sans MS" pitchFamily="66" charset="0"/>
              </a:rPr>
              <a:t>A line of demarcation between various managerial positions in an organization.</a:t>
            </a:r>
          </a:p>
          <a:p>
            <a:endParaRPr lang="en-US" sz="2400" dirty="0">
              <a:solidFill>
                <a:srgbClr val="7030A0"/>
              </a:solidFill>
              <a:latin typeface="Comic Sans MS" pitchFamily="66" charset="0"/>
            </a:endParaRPr>
          </a:p>
          <a:p>
            <a:r>
              <a:rPr lang="en-US" sz="2400" dirty="0" smtClean="0">
                <a:solidFill>
                  <a:srgbClr val="7030A0"/>
                </a:solidFill>
                <a:latin typeface="Comic Sans MS" pitchFamily="66" charset="0"/>
              </a:rPr>
              <a:t>Functional and Operational Levels.</a:t>
            </a:r>
            <a:endParaRPr lang="en-US" sz="2400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838200" y="152400"/>
          <a:ext cx="769620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382000" cy="71596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chemeClr val="lt1"/>
                </a:solidFill>
                <a:effectLst/>
                <a:uLnTx/>
                <a:uFillTx/>
                <a:latin typeface="Alto" pitchFamily="2" charset="0"/>
                <a:ea typeface="+mn-ea"/>
                <a:cs typeface="+mn-cs"/>
              </a:rPr>
              <a:t> Top Levels management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382000" cy="48768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To formulate basic policies and providing direction</a:t>
            </a:r>
            <a:r>
              <a:rPr lang="en-US" sz="2400" baseline="0" dirty="0" smtClean="0">
                <a:solidFill>
                  <a:srgbClr val="7030A0"/>
                </a:solidFill>
                <a:latin typeface="Comic Sans MS" pitchFamily="66" charset="0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To make a corporate plan for the entire organization.</a:t>
            </a:r>
          </a:p>
          <a:p>
            <a:pPr marL="342900" marR="0" lvl="0" indent="-342900" algn="l" defTabSz="914400" rtl="0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baseline="0" dirty="0" smtClean="0">
                <a:solidFill>
                  <a:srgbClr val="7030A0"/>
                </a:solidFill>
                <a:latin typeface="Comic Sans MS" pitchFamily="66" charset="0"/>
              </a:rPr>
              <a:t>To</a:t>
            </a:r>
            <a:r>
              <a:rPr lang="en-US" sz="2400" dirty="0" smtClean="0">
                <a:solidFill>
                  <a:srgbClr val="7030A0"/>
                </a:solidFill>
                <a:latin typeface="Comic Sans MS" pitchFamily="66" charset="0"/>
              </a:rPr>
              <a:t> decide matters for survival, profitability and growth.</a:t>
            </a:r>
          </a:p>
          <a:p>
            <a:pPr marL="342900" marR="0" lvl="0" indent="-342900" algn="l" defTabSz="914400" rtl="0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To decide corporate goals.</a:t>
            </a:r>
          </a:p>
          <a:p>
            <a:pPr marL="342900" marR="0" lvl="0" indent="-342900" algn="l" defTabSz="914400" rtl="0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>
                <a:solidFill>
                  <a:srgbClr val="7030A0"/>
                </a:solidFill>
                <a:latin typeface="Comic Sans MS" pitchFamily="66" charset="0"/>
              </a:rPr>
              <a:t>To design structure of the organization.</a:t>
            </a:r>
          </a:p>
          <a:p>
            <a:pPr marL="342900" marR="0" lvl="0" indent="-342900" algn="l" defTabSz="914400" rtl="0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To select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officials for the company.</a:t>
            </a:r>
          </a:p>
          <a:p>
            <a:pPr marL="342900" marR="0" lvl="0" indent="-342900" algn="l" defTabSz="914400" rtl="0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baseline="0" dirty="0" smtClean="0">
                <a:solidFill>
                  <a:srgbClr val="7030A0"/>
                </a:solidFill>
                <a:latin typeface="Comic Sans MS" pitchFamily="66" charset="0"/>
              </a:rPr>
              <a:t>To</a:t>
            </a:r>
            <a:r>
              <a:rPr lang="en-US" sz="2400" dirty="0" smtClean="0">
                <a:solidFill>
                  <a:srgbClr val="7030A0"/>
                </a:solidFill>
                <a:latin typeface="Comic Sans MS" pitchFamily="66" charset="0"/>
              </a:rPr>
              <a:t> maintain liaison with outside parties</a:t>
            </a:r>
          </a:p>
          <a:p>
            <a:pPr marL="342900" marR="0" lvl="0" indent="-342900" algn="l" defTabSz="914400" rtl="0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To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exercise overall managerial control.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5800" cy="79216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n>
                  <a:solidFill>
                    <a:sysClr val="windowText" lastClr="000000"/>
                  </a:solidFill>
                </a:ln>
                <a:latin typeface="Alto" pitchFamily="2" charset="0"/>
              </a:rPr>
              <a:t>Middle Level Management</a:t>
            </a:r>
            <a:endParaRPr lang="en-US" dirty="0">
              <a:ln>
                <a:solidFill>
                  <a:sysClr val="windowText" lastClr="000000"/>
                </a:solidFill>
              </a:ln>
              <a:latin typeface="Alto" pitchFamily="2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95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en-US" sz="2400" dirty="0" smtClean="0">
                <a:solidFill>
                  <a:srgbClr val="7030A0"/>
                </a:solidFill>
                <a:latin typeface="Comic Sans MS" pitchFamily="66" charset="0"/>
              </a:rPr>
              <a:t>To evaluate the performance of junior managers.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rgbClr val="7030A0"/>
                </a:solidFill>
                <a:latin typeface="Comic Sans MS" pitchFamily="66" charset="0"/>
              </a:rPr>
              <a:t>To send progress report to top management.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solidFill>
                  <a:srgbClr val="7030A0"/>
                </a:solidFill>
                <a:latin typeface="Comic Sans MS" pitchFamily="66" charset="0"/>
              </a:rPr>
              <a:t>Interpreting the policies of the top management.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solidFill>
                  <a:srgbClr val="7030A0"/>
                </a:solidFill>
                <a:latin typeface="Comic Sans MS" pitchFamily="66" charset="0"/>
              </a:rPr>
              <a:t>Motivating the personnel to achieve higher productivity.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solidFill>
                  <a:srgbClr val="7030A0"/>
                </a:solidFill>
                <a:latin typeface="Comic Sans MS" pitchFamily="66" charset="0"/>
              </a:rPr>
              <a:t>To coordinate with other departments.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solidFill>
                  <a:srgbClr val="7030A0"/>
                </a:solidFill>
                <a:latin typeface="Comic Sans MS" pitchFamily="66" charset="0"/>
              </a:rPr>
              <a:t>Reporting the feedback to the top management.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solidFill>
                  <a:srgbClr val="7030A0"/>
                </a:solidFill>
                <a:latin typeface="Comic Sans MS" pitchFamily="66" charset="0"/>
              </a:rPr>
              <a:t>Assigning duties and responsibilities of staff etc.</a:t>
            </a:r>
            <a:endParaRPr lang="en-US" sz="2400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>
                <a:ln>
                  <a:solidFill>
                    <a:sysClr val="windowText" lastClr="000000"/>
                  </a:solidFill>
                </a:ln>
                <a:latin typeface="Alto" pitchFamily="2" charset="0"/>
              </a:rPr>
              <a:t>Lower Level Management</a:t>
            </a:r>
            <a:endParaRPr lang="en-US" dirty="0">
              <a:ln>
                <a:solidFill>
                  <a:sysClr val="windowText" lastClr="000000"/>
                </a:solidFill>
              </a:ln>
              <a:latin typeface="Alto" pitchFamily="2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sz="2400" dirty="0" smtClean="0">
                <a:solidFill>
                  <a:srgbClr val="7030A0"/>
                </a:solidFill>
                <a:latin typeface="Comic Sans MS" pitchFamily="66" charset="0"/>
              </a:rPr>
              <a:t>To plan day to day operations of the business.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solidFill>
                  <a:srgbClr val="7030A0"/>
                </a:solidFill>
                <a:latin typeface="Comic Sans MS" pitchFamily="66" charset="0"/>
              </a:rPr>
              <a:t>To get the things done by the workers.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solidFill>
                  <a:srgbClr val="7030A0"/>
                </a:solidFill>
                <a:latin typeface="Comic Sans MS" pitchFamily="66" charset="0"/>
              </a:rPr>
              <a:t>To issue necessary orders and instructions.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solidFill>
                  <a:srgbClr val="7030A0"/>
                </a:solidFill>
                <a:latin typeface="Comic Sans MS" pitchFamily="66" charset="0"/>
              </a:rPr>
              <a:t>To assign work to the workers.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solidFill>
                  <a:srgbClr val="7030A0"/>
                </a:solidFill>
                <a:latin typeface="Comic Sans MS" pitchFamily="66" charset="0"/>
              </a:rPr>
              <a:t>To guide, assist, and help the workers.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solidFill>
                  <a:srgbClr val="7030A0"/>
                </a:solidFill>
                <a:latin typeface="Comic Sans MS" pitchFamily="66" charset="0"/>
              </a:rPr>
              <a:t>To motivate and maintain a team spirit among them.</a:t>
            </a:r>
            <a:endParaRPr lang="en-US" sz="2400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0" y="2514600"/>
            <a:ext cx="4724400" cy="11430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n>
                  <a:solidFill>
                    <a:sysClr val="windowText" lastClr="000000"/>
                  </a:solidFill>
                </a:ln>
                <a:latin typeface="Alto" pitchFamily="2" charset="0"/>
              </a:rPr>
              <a:t>Thank You………</a:t>
            </a:r>
            <a:endParaRPr lang="en-US" dirty="0">
              <a:ln>
                <a:solidFill>
                  <a:sysClr val="windowText" lastClr="000000"/>
                </a:solidFill>
              </a:ln>
              <a:latin typeface="Alto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38600" y="5410200"/>
            <a:ext cx="487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/>
              <a:t>Prof. Dr. Mitesh Hanwate</a:t>
            </a:r>
          </a:p>
          <a:p>
            <a:pPr algn="r"/>
            <a:r>
              <a:rPr lang="en-US" dirty="0" smtClean="0"/>
              <a:t>HOD-IIMS</a:t>
            </a:r>
          </a:p>
          <a:p>
            <a:pPr algn="r"/>
            <a:r>
              <a:rPr lang="en-US" dirty="0" smtClean="0"/>
              <a:t>Sahayog Educational </a:t>
            </a:r>
            <a:r>
              <a:rPr lang="en-US" dirty="0" err="1" smtClean="0"/>
              <a:t>Cmapus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275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Levels of Management</vt:lpstr>
      <vt:lpstr>Slide 2</vt:lpstr>
      <vt:lpstr>Slide 3</vt:lpstr>
      <vt:lpstr>Middle Level Management</vt:lpstr>
      <vt:lpstr>Lower Level Management</vt:lpstr>
      <vt:lpstr>Thank You………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Elite</cp:lastModifiedBy>
  <cp:revision>11</cp:revision>
  <dcterms:created xsi:type="dcterms:W3CDTF">2015-08-18T17:38:49Z</dcterms:created>
  <dcterms:modified xsi:type="dcterms:W3CDTF">2017-09-26T10:04:44Z</dcterms:modified>
</cp:coreProperties>
</file>