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6" r:id="rId4"/>
    <p:sldId id="277" r:id="rId5"/>
    <p:sldId id="27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D9F1-2189-4E21-A90D-9013A91AE3AB}" type="datetimeFigureOut">
              <a:rPr lang="en-US" smtClean="0"/>
              <a:pPr/>
              <a:t>15/09/2017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D33F1-B8B1-4926-A9B9-78E2260A2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33F1-B8B1-4926-A9B9-78E2260A2F9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CE78-3621-441F-8E51-6A93676C0E9E}" type="datetime1">
              <a:rPr lang="en-US" smtClean="0"/>
              <a:pPr/>
              <a:t>15/09/2017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00F0-E271-4AD0-871E-1DF2AFD13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686E-3FDD-4CA6-9AE9-8AF77C9BE9BD}" type="datetime1">
              <a:rPr lang="en-US" smtClean="0"/>
              <a:pPr/>
              <a:t>15/09/2017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00F0-E271-4AD0-871E-1DF2AFD13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120C-CAC0-45CA-9048-A55E03C7B699}" type="datetime1">
              <a:rPr lang="en-US" smtClean="0"/>
              <a:pPr/>
              <a:t>15/09/2017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00F0-E271-4AD0-871E-1DF2AFD13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465D-8987-4347-A377-51937BE46C69}" type="datetime1">
              <a:rPr lang="en-US" smtClean="0"/>
              <a:pPr/>
              <a:t>15/09/2017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00F0-E271-4AD0-871E-1DF2AFD13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E11BD-8F95-4EC3-9012-DDA6123B0A0B}" type="datetime1">
              <a:rPr lang="en-US" smtClean="0"/>
              <a:pPr/>
              <a:t>15/09/2017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00F0-E271-4AD0-871E-1DF2AFD13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D854-B9F3-4610-8777-0529E153F10C}" type="datetime1">
              <a:rPr lang="en-US" smtClean="0"/>
              <a:pPr/>
              <a:t>15/09/2017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00F0-E271-4AD0-871E-1DF2AFD13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35FA-344B-4959-B50C-9C73C8496436}" type="datetime1">
              <a:rPr lang="en-US" smtClean="0"/>
              <a:pPr/>
              <a:t>15/09/2017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00F0-E271-4AD0-871E-1DF2AFD13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0CCD-4615-4850-83D8-CC2D97F1356D}" type="datetime1">
              <a:rPr lang="en-US" smtClean="0"/>
              <a:pPr/>
              <a:t>15/09/2017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00F0-E271-4AD0-871E-1DF2AFD13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418-7B7C-4DA9-AFD2-E15779AA7449}" type="datetime1">
              <a:rPr lang="en-US" smtClean="0"/>
              <a:pPr/>
              <a:t>15/09/2017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00F0-E271-4AD0-871E-1DF2AFD13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5802-123D-4AFE-B3DD-1C210C4490DF}" type="datetime1">
              <a:rPr lang="en-US" smtClean="0"/>
              <a:pPr/>
              <a:t>15/09/2017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00F0-E271-4AD0-871E-1DF2AFD13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7709-46DC-4BD1-A589-A6906677ADE3}" type="datetime1">
              <a:rPr lang="en-US" smtClean="0"/>
              <a:pPr/>
              <a:t>15/09/2017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00F0-E271-4AD0-871E-1DF2AFD13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65671-2CE9-4AA6-8450-53E6FD99961E}" type="datetime1">
              <a:rPr lang="en-US" smtClean="0"/>
              <a:pPr/>
              <a:t>15/09/2017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 Mitesh Hanwate- (HOD-IIMS)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300F0-E271-4AD0-871E-1DF2AFD13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05000" y="533400"/>
            <a:ext cx="5029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 Rounded MT Bold" pitchFamily="34" charset="0"/>
              </a:rPr>
              <a:t>Unit-IV</a:t>
            </a:r>
          </a:p>
          <a:p>
            <a:pPr algn="ctr"/>
            <a:r>
              <a:rPr lang="en-US" sz="2000" u="sng" dirty="0" smtClean="0">
                <a:solidFill>
                  <a:srgbClr val="00B0F0"/>
                </a:solidFill>
                <a:latin typeface="Arial Rounded MT Bold" pitchFamily="34" charset="0"/>
              </a:rPr>
              <a:t>PLANNING</a:t>
            </a:r>
            <a:endParaRPr lang="en-US" sz="2000" u="sng" dirty="0">
              <a:solidFill>
                <a:srgbClr val="00B0F0"/>
              </a:solidFill>
              <a:latin typeface="Arial Rounded MT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5181600"/>
            <a:ext cx="3962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Dr. Mitesh Hanwate</a:t>
            </a:r>
          </a:p>
          <a:p>
            <a:pPr algn="r"/>
            <a:r>
              <a:rPr lang="en-US" dirty="0" smtClean="0">
                <a:solidFill>
                  <a:srgbClr val="00B0F0"/>
                </a:solidFill>
                <a:latin typeface="Arabic Typesetting" pitchFamily="66" charset="-78"/>
                <a:cs typeface="Arabic Typesetting" pitchFamily="66" charset="-78"/>
              </a:rPr>
              <a:t>MBA, NET, SET, Ph.D., PGDHRM</a:t>
            </a:r>
          </a:p>
          <a:p>
            <a:pPr algn="r"/>
            <a:r>
              <a:rPr lang="en-US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HOD-IIMS</a:t>
            </a:r>
          </a:p>
          <a:p>
            <a:pPr algn="r"/>
            <a:r>
              <a:rPr lang="en-US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Sahayog Educational Campus</a:t>
            </a:r>
          </a:p>
          <a:p>
            <a:endParaRPr lang="en-US" dirty="0"/>
          </a:p>
        </p:txBody>
      </p:sp>
      <p:sp>
        <p:nvSpPr>
          <p:cNvPr id="11266" name="AutoShape 2" descr="Image result for plann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8" name="AutoShape 4" descr="Image result for plann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70" name="Picture 6" descr="Image result for plann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600200"/>
            <a:ext cx="6858000" cy="2133600"/>
          </a:xfrm>
          <a:prstGeom prst="rect">
            <a:avLst/>
          </a:prstGeom>
          <a:noFill/>
        </p:spPr>
      </p:pic>
      <p:pic>
        <p:nvPicPr>
          <p:cNvPr id="11272" name="Picture 8" descr="Image result for plann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3657600"/>
            <a:ext cx="3676650" cy="2590800"/>
          </a:xfrm>
          <a:prstGeom prst="rect">
            <a:avLst/>
          </a:prstGeom>
          <a:noFill/>
        </p:spPr>
      </p:pic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00B050"/>
                </a:solidFill>
              </a:rPr>
              <a:t>Disadvantages of MBO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3000" b="1" dirty="0">
                <a:solidFill>
                  <a:srgbClr val="FF0000"/>
                </a:solidFill>
                <a:latin typeface="Bradley Hand ITC" pitchFamily="66" charset="0"/>
              </a:rPr>
              <a:t>MBO suffers from the following disadvantages also:</a:t>
            </a:r>
            <a:endParaRPr lang="en-US" sz="3000" dirty="0">
              <a:solidFill>
                <a:srgbClr val="FF0000"/>
              </a:solidFill>
              <a:latin typeface="Bradley Hand ITC" pitchFamily="66" charset="0"/>
            </a:endParaRPr>
          </a:p>
          <a:p>
            <a:pPr algn="just"/>
            <a:r>
              <a:rPr lang="en-IN" dirty="0">
                <a:latin typeface="Bodoni MT Condensed" pitchFamily="18" charset="0"/>
              </a:rPr>
              <a:t>1. It takes a few years to be effective.</a:t>
            </a:r>
            <a:endParaRPr lang="en-US" dirty="0">
              <a:latin typeface="Bodoni MT Condensed" pitchFamily="18" charset="0"/>
            </a:endParaRPr>
          </a:p>
          <a:p>
            <a:pPr algn="just"/>
            <a:r>
              <a:rPr lang="en-IN" dirty="0">
                <a:latin typeface="Bodoni MT Condensed" pitchFamily="18" charset="0"/>
              </a:rPr>
              <a:t>2. Some companies always tend to raise goals. If these are too high, employees become </a:t>
            </a:r>
            <a:r>
              <a:rPr lang="en-IN" dirty="0" smtClean="0">
                <a:latin typeface="Bodoni MT Condensed" pitchFamily="18" charset="0"/>
              </a:rPr>
              <a:t>frustrated</a:t>
            </a:r>
            <a:r>
              <a:rPr lang="en-IN" dirty="0">
                <a:latin typeface="Bodoni MT Condensed" pitchFamily="18" charset="0"/>
              </a:rPr>
              <a:t>.</a:t>
            </a:r>
            <a:endParaRPr lang="en-US" dirty="0">
              <a:latin typeface="Bodoni MT Condensed" pitchFamily="18" charset="0"/>
            </a:endParaRPr>
          </a:p>
          <a:p>
            <a:pPr algn="just"/>
            <a:r>
              <a:rPr lang="en-IN" dirty="0">
                <a:latin typeface="Bodoni MT Condensed" pitchFamily="18" charset="0"/>
              </a:rPr>
              <a:t>3. Appraisals are sometimes made on personality traits rather than on performance.</a:t>
            </a:r>
            <a:endParaRPr lang="en-US" dirty="0">
              <a:latin typeface="Bodoni MT Condensed" pitchFamily="18" charset="0"/>
            </a:endParaRPr>
          </a:p>
          <a:p>
            <a:pPr algn="just"/>
            <a:r>
              <a:rPr lang="en-IN" dirty="0">
                <a:latin typeface="Bodoni MT Condensed" pitchFamily="18" charset="0"/>
              </a:rPr>
              <a:t>4. Some employees do not want to be held responsible and goals forced upon them may </a:t>
            </a:r>
            <a:r>
              <a:rPr lang="en-IN" dirty="0" smtClean="0">
                <a:latin typeface="Bodoni MT Condensed" pitchFamily="18" charset="0"/>
              </a:rPr>
              <a:t>lead </a:t>
            </a:r>
            <a:r>
              <a:rPr lang="en-IN" dirty="0">
                <a:latin typeface="Bodoni MT Condensed" pitchFamily="18" charset="0"/>
              </a:rPr>
              <a:t>to ill-feeling.</a:t>
            </a:r>
            <a:endParaRPr lang="en-US" dirty="0">
              <a:latin typeface="Bodoni MT Condensed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00B0F0"/>
                </a:solidFill>
              </a:rPr>
              <a:t/>
            </a:r>
            <a:br>
              <a:rPr lang="en-IN" b="1" dirty="0" smtClean="0">
                <a:solidFill>
                  <a:srgbClr val="00B0F0"/>
                </a:solidFill>
              </a:rPr>
            </a:br>
            <a:r>
              <a:rPr lang="en-IN" b="1" dirty="0" smtClean="0">
                <a:solidFill>
                  <a:srgbClr val="00B0F0"/>
                </a:solidFill>
              </a:rPr>
              <a:t>DECISION</a:t>
            </a:r>
            <a:r>
              <a:rPr lang="en-IN" b="1" dirty="0">
                <a:solidFill>
                  <a:srgbClr val="00B0F0"/>
                </a:solidFill>
              </a:rPr>
              <a:t> MAKING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sz="2400" b="1" dirty="0">
                <a:solidFill>
                  <a:srgbClr val="0070C0"/>
                </a:solidFill>
                <a:latin typeface="Bradley Hand ITC" pitchFamily="66" charset="0"/>
              </a:rPr>
              <a:t>Decision-making is the selection based on some criteria from two or more possible alternatives. “-—</a:t>
            </a:r>
            <a:r>
              <a:rPr lang="en-IN" sz="2400" b="1" dirty="0">
                <a:latin typeface="Bradley Hand ITC" pitchFamily="66" charset="0"/>
              </a:rPr>
              <a:t>George </a:t>
            </a:r>
            <a:r>
              <a:rPr lang="en-IN" sz="2400" b="1" dirty="0" smtClean="0">
                <a:latin typeface="Bradley Hand ITC" pitchFamily="66" charset="0"/>
              </a:rPr>
              <a:t>R.Terry</a:t>
            </a:r>
          </a:p>
          <a:p>
            <a:pPr algn="just">
              <a:buNone/>
            </a:pPr>
            <a:endParaRPr lang="en-IN" sz="2400" b="1" dirty="0" smtClean="0">
              <a:latin typeface="Bradley Hand ITC" pitchFamily="66" charset="0"/>
            </a:endParaRPr>
          </a:p>
          <a:p>
            <a:pPr algn="just"/>
            <a:r>
              <a:rPr lang="en-IN" sz="2400" b="1" dirty="0" smtClean="0">
                <a:solidFill>
                  <a:srgbClr val="FF0000"/>
                </a:solidFill>
                <a:latin typeface="Bradley Hand ITC" pitchFamily="66" charset="0"/>
              </a:rPr>
              <a:t>A </a:t>
            </a:r>
            <a:r>
              <a:rPr lang="en-IN" sz="2400" b="1" dirty="0">
                <a:solidFill>
                  <a:srgbClr val="FF0000"/>
                </a:solidFill>
                <a:latin typeface="Bradley Hand ITC" pitchFamily="66" charset="0"/>
              </a:rPr>
              <a:t>decision can be defined as a course of action consciously chosen from available alternatives for the purpose of desired result </a:t>
            </a:r>
            <a:r>
              <a:rPr lang="en-IN" sz="2400" b="1" dirty="0">
                <a:latin typeface="Bradley Hand ITC" pitchFamily="66" charset="0"/>
              </a:rPr>
              <a:t>—J.L. </a:t>
            </a:r>
            <a:r>
              <a:rPr lang="en-IN" sz="2400" b="1" dirty="0" smtClean="0">
                <a:latin typeface="Bradley Hand ITC" pitchFamily="66" charset="0"/>
              </a:rPr>
              <a:t>Massie</a:t>
            </a:r>
          </a:p>
          <a:p>
            <a:pPr algn="just">
              <a:buNone/>
            </a:pPr>
            <a:endParaRPr lang="en-IN" sz="2400" b="1" dirty="0">
              <a:latin typeface="Bradley Hand ITC" pitchFamily="66" charset="0"/>
            </a:endParaRPr>
          </a:p>
          <a:p>
            <a:pPr algn="just">
              <a:buNone/>
            </a:pPr>
            <a:endParaRPr lang="en-US" sz="2400" b="1" dirty="0">
              <a:latin typeface="Bradley Hand ITC" pitchFamily="66" charset="0"/>
            </a:endParaRPr>
          </a:p>
          <a:p>
            <a:pPr algn="just"/>
            <a:r>
              <a:rPr lang="en-IN" sz="2400" dirty="0" smtClean="0">
                <a:latin typeface="Bodoni MT Condensed" pitchFamily="18" charset="0"/>
              </a:rPr>
              <a:t>Decision–making </a:t>
            </a:r>
            <a:r>
              <a:rPr lang="en-IN" sz="2400" dirty="0">
                <a:latin typeface="Bodoni MT Condensed" pitchFamily="18" charset="0"/>
              </a:rPr>
              <a:t>is a selection process and is concerned with selecting the best type of alternative.</a:t>
            </a:r>
            <a:endParaRPr lang="en-US" sz="2400" dirty="0">
              <a:latin typeface="Bodoni MT Condensed" pitchFamily="18" charset="0"/>
            </a:endParaRPr>
          </a:p>
          <a:p>
            <a:pPr algn="just"/>
            <a:r>
              <a:rPr lang="en-IN" sz="2400" dirty="0">
                <a:latin typeface="Bodoni MT Condensed" pitchFamily="18" charset="0"/>
              </a:rPr>
              <a:t>It is concerned with the detailed study of the available alternatives for finding the best </a:t>
            </a:r>
            <a:r>
              <a:rPr lang="en-IN" sz="2400" dirty="0" smtClean="0">
                <a:latin typeface="Bodoni MT Condensed" pitchFamily="18" charset="0"/>
              </a:rPr>
              <a:t>possible </a:t>
            </a:r>
            <a:r>
              <a:rPr lang="en-IN" sz="2400" dirty="0">
                <a:latin typeface="Bodoni MT Condensed" pitchFamily="18" charset="0"/>
              </a:rPr>
              <a:t>alternative.</a:t>
            </a:r>
            <a:endParaRPr lang="en-US" sz="2400" dirty="0">
              <a:latin typeface="Bodoni MT Condensed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sz="3200" b="1" dirty="0">
                <a:solidFill>
                  <a:srgbClr val="00B050"/>
                </a:solidFill>
              </a:rPr>
              <a:t>PROCESS OF DECISION MAKING</a:t>
            </a:r>
            <a:r>
              <a:rPr lang="en-US" sz="3200" dirty="0">
                <a:solidFill>
                  <a:srgbClr val="00B050"/>
                </a:solidFill>
              </a:rPr>
              <a:t/>
            </a:r>
            <a:br>
              <a:rPr lang="en-US" sz="3200" dirty="0">
                <a:solidFill>
                  <a:srgbClr val="00B050"/>
                </a:solidFill>
              </a:rPr>
            </a:br>
            <a:endParaRPr lang="en-US" sz="3200" dirty="0">
              <a:solidFill>
                <a:srgbClr val="00B050"/>
              </a:solidFill>
            </a:endParaRPr>
          </a:p>
        </p:txBody>
      </p:sp>
      <p:pic>
        <p:nvPicPr>
          <p:cNvPr id="4" name="Picture 3" descr="Image result for process of decision maki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066800"/>
            <a:ext cx="6248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IN" sz="2700" b="1" dirty="0" smtClean="0">
                <a:solidFill>
                  <a:srgbClr val="00B050"/>
                </a:solidFill>
              </a:rPr>
              <a:t/>
            </a:r>
            <a:br>
              <a:rPr lang="en-IN" sz="2700" b="1" dirty="0" smtClean="0">
                <a:solidFill>
                  <a:srgbClr val="00B050"/>
                </a:solidFill>
              </a:rPr>
            </a:br>
            <a:r>
              <a:rPr lang="en-IN" sz="2700" b="1" dirty="0">
                <a:solidFill>
                  <a:srgbClr val="00B050"/>
                </a:solidFill>
              </a:rPr>
              <a:t/>
            </a:r>
            <a:br>
              <a:rPr lang="en-IN" sz="2700" b="1" dirty="0">
                <a:solidFill>
                  <a:srgbClr val="00B050"/>
                </a:solidFill>
              </a:rPr>
            </a:br>
            <a:r>
              <a:rPr lang="en-IN" sz="2700" b="1" dirty="0" smtClean="0">
                <a:solidFill>
                  <a:srgbClr val="00B050"/>
                </a:solidFill>
              </a:rPr>
              <a:t>DECISION </a:t>
            </a:r>
            <a:r>
              <a:rPr lang="en-IN" sz="2700" b="1" dirty="0">
                <a:solidFill>
                  <a:srgbClr val="00B050"/>
                </a:solidFill>
              </a:rPr>
              <a:t>TYPES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667000" y="1219200"/>
            <a:ext cx="3657600" cy="533400"/>
          </a:xfrm>
          <a:prstGeom prst="round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1. Programmed and non-programmed decisions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2667000" y="2057400"/>
            <a:ext cx="36576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2. Routine and strategic </a:t>
            </a:r>
            <a:r>
              <a:rPr lang="en-US" b="1" dirty="0" smtClean="0">
                <a:solidFill>
                  <a:schemeClr val="tx1"/>
                </a:solidFill>
              </a:rPr>
              <a:t>decisions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2667000" y="2971800"/>
            <a:ext cx="3657600" cy="5334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3. Policy </a:t>
            </a:r>
            <a:r>
              <a:rPr lang="en-US" b="1" dirty="0"/>
              <a:t>and operational </a:t>
            </a:r>
            <a:r>
              <a:rPr lang="en-US" b="1" dirty="0" smtClean="0"/>
              <a:t>decisions</a:t>
            </a:r>
            <a:endParaRPr lang="en-US" dirty="0"/>
          </a:p>
        </p:txBody>
      </p:sp>
      <p:sp>
        <p:nvSpPr>
          <p:cNvPr id="7" name="Round Diagonal Corner Rectangle 6"/>
          <p:cNvSpPr/>
          <p:nvPr/>
        </p:nvSpPr>
        <p:spPr>
          <a:xfrm>
            <a:off x="2667000" y="3810000"/>
            <a:ext cx="3657600" cy="5334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4. Organizational and personal decisions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2667000" y="4648200"/>
            <a:ext cx="3657600" cy="533400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5. Major and minor decisions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2667000" y="5410200"/>
            <a:ext cx="3657600" cy="533400"/>
          </a:xfrm>
          <a:prstGeom prst="round2Diag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6. Individual and group decisions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sz="3600" b="1" dirty="0" smtClean="0">
                <a:solidFill>
                  <a:srgbClr val="00B050"/>
                </a:solidFill>
              </a:rPr>
              <a:t/>
            </a:r>
            <a:br>
              <a:rPr lang="en-IN" sz="3600" b="1" dirty="0" smtClean="0">
                <a:solidFill>
                  <a:srgbClr val="00B050"/>
                </a:solidFill>
              </a:rPr>
            </a:br>
            <a:r>
              <a:rPr lang="en-IN" sz="3600" b="1" dirty="0" smtClean="0">
                <a:solidFill>
                  <a:srgbClr val="00B050"/>
                </a:solidFill>
              </a:rPr>
              <a:t>ORGANISING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just"/>
            <a:r>
              <a:rPr lang="en-IN" b="1" dirty="0">
                <a:latin typeface="AngsanaUPC" pitchFamily="18" charset="-34"/>
                <a:cs typeface="AngsanaUPC" pitchFamily="18" charset="-34"/>
              </a:rPr>
              <a:t>1. Organising is a basic function and a sub-process of management</a:t>
            </a:r>
            <a:endParaRPr lang="en-US" b="1" dirty="0">
              <a:latin typeface="AngsanaUPC" pitchFamily="18" charset="-34"/>
              <a:cs typeface="AngsanaUPC" pitchFamily="18" charset="-34"/>
            </a:endParaRPr>
          </a:p>
          <a:p>
            <a:pPr algn="just"/>
            <a:r>
              <a:rPr lang="en-IN" b="1" dirty="0">
                <a:latin typeface="AngsanaUPC" pitchFamily="18" charset="-34"/>
                <a:cs typeface="AngsanaUPC" pitchFamily="18" charset="-34"/>
              </a:rPr>
              <a:t>2. Organising is a continuous </a:t>
            </a:r>
            <a:r>
              <a:rPr lang="en-IN" b="1" dirty="0" smtClean="0">
                <a:latin typeface="AngsanaUPC" pitchFamily="18" charset="-34"/>
                <a:cs typeface="AngsanaUPC" pitchFamily="18" charset="-34"/>
              </a:rPr>
              <a:t>process</a:t>
            </a:r>
            <a:endParaRPr lang="en-US" b="1" dirty="0">
              <a:latin typeface="AngsanaUPC" pitchFamily="18" charset="-34"/>
              <a:cs typeface="AngsanaUPC" pitchFamily="18" charset="-34"/>
            </a:endParaRPr>
          </a:p>
          <a:p>
            <a:pPr algn="just"/>
            <a:r>
              <a:rPr lang="en-IN" b="1" dirty="0">
                <a:latin typeface="AngsanaUPC" pitchFamily="18" charset="-34"/>
                <a:cs typeface="AngsanaUPC" pitchFamily="18" charset="-34"/>
              </a:rPr>
              <a:t>3. Organising is a function of all </a:t>
            </a:r>
            <a:r>
              <a:rPr lang="en-IN" b="1" dirty="0" smtClean="0">
                <a:latin typeface="AngsanaUPC" pitchFamily="18" charset="-34"/>
                <a:cs typeface="AngsanaUPC" pitchFamily="18" charset="-34"/>
              </a:rPr>
              <a:t>managers</a:t>
            </a:r>
            <a:endParaRPr lang="en-US" b="1" dirty="0">
              <a:latin typeface="AngsanaUPC" pitchFamily="18" charset="-34"/>
              <a:cs typeface="AngsanaUPC" pitchFamily="18" charset="-34"/>
            </a:endParaRPr>
          </a:p>
          <a:p>
            <a:pPr algn="just"/>
            <a:r>
              <a:rPr lang="en-IN" b="1" dirty="0">
                <a:latin typeface="AngsanaUPC" pitchFamily="18" charset="-34"/>
                <a:cs typeface="AngsanaUPC" pitchFamily="18" charset="-34"/>
              </a:rPr>
              <a:t>4. Organising involves </a:t>
            </a:r>
            <a:r>
              <a:rPr lang="en-IN" b="1" dirty="0" smtClean="0">
                <a:latin typeface="AngsanaUPC" pitchFamily="18" charset="-34"/>
                <a:cs typeface="AngsanaUPC" pitchFamily="18" charset="-34"/>
              </a:rPr>
              <a:t>coordination</a:t>
            </a:r>
            <a:endParaRPr lang="en-US" b="1" dirty="0">
              <a:latin typeface="AngsanaUPC" pitchFamily="18" charset="-34"/>
              <a:cs typeface="AngsanaUPC" pitchFamily="18" charset="-34"/>
            </a:endParaRPr>
          </a:p>
          <a:p>
            <a:pPr algn="just"/>
            <a:r>
              <a:rPr lang="en-IN" b="1" dirty="0">
                <a:latin typeface="AngsanaUPC" pitchFamily="18" charset="-34"/>
                <a:cs typeface="AngsanaUPC" pitchFamily="18" charset="-34"/>
              </a:rPr>
              <a:t>5. </a:t>
            </a:r>
            <a:r>
              <a:rPr lang="en-IN" b="1" dirty="0" smtClean="0">
                <a:latin typeface="AngsanaUPC" pitchFamily="18" charset="-34"/>
                <a:cs typeface="AngsanaUPC" pitchFamily="18" charset="-34"/>
              </a:rPr>
              <a:t>Goal-oriented</a:t>
            </a:r>
            <a:endParaRPr lang="en-US" b="1" dirty="0">
              <a:latin typeface="AngsanaUPC" pitchFamily="18" charset="-34"/>
              <a:cs typeface="AngsanaUPC" pitchFamily="18" charset="-34"/>
            </a:endParaRPr>
          </a:p>
          <a:p>
            <a:pPr algn="just"/>
            <a:r>
              <a:rPr lang="en-IN" b="1" dirty="0">
                <a:latin typeface="AngsanaUPC" pitchFamily="18" charset="-34"/>
                <a:cs typeface="AngsanaUPC" pitchFamily="18" charset="-34"/>
              </a:rPr>
              <a:t>6. Group </a:t>
            </a:r>
            <a:r>
              <a:rPr lang="en-IN" b="1" dirty="0" smtClean="0">
                <a:latin typeface="AngsanaUPC" pitchFamily="18" charset="-34"/>
                <a:cs typeface="AngsanaUPC" pitchFamily="18" charset="-34"/>
              </a:rPr>
              <a:t>effort</a:t>
            </a:r>
            <a:endParaRPr lang="en-US" b="1" dirty="0">
              <a:latin typeface="AngsanaUPC" pitchFamily="18" charset="-34"/>
              <a:cs typeface="AngsanaUPC" pitchFamily="18" charset="-34"/>
            </a:endParaRPr>
          </a:p>
          <a:p>
            <a:pPr algn="just"/>
            <a:r>
              <a:rPr lang="en-IN" b="1" dirty="0" smtClean="0">
                <a:latin typeface="AngsanaUPC" pitchFamily="18" charset="-34"/>
                <a:cs typeface="AngsanaUPC" pitchFamily="18" charset="-34"/>
              </a:rPr>
              <a:t>7. Establishes </a:t>
            </a:r>
            <a:r>
              <a:rPr lang="en-IN" b="1" dirty="0">
                <a:latin typeface="AngsanaUPC" pitchFamily="18" charset="-34"/>
                <a:cs typeface="AngsanaUPC" pitchFamily="18" charset="-34"/>
              </a:rPr>
              <a:t>authority-responsibility </a:t>
            </a:r>
            <a:r>
              <a:rPr lang="en-IN" b="1" dirty="0" smtClean="0">
                <a:latin typeface="AngsanaUPC" pitchFamily="18" charset="-34"/>
                <a:cs typeface="AngsanaUPC" pitchFamily="18" charset="-34"/>
              </a:rPr>
              <a:t>relationship</a:t>
            </a:r>
            <a:endParaRPr lang="en-US" b="1" dirty="0">
              <a:latin typeface="AngsanaUPC" pitchFamily="18" charset="-34"/>
              <a:cs typeface="AngsanaUPC" pitchFamily="18" charset="-34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Dr. Mitesh Hanwate- (HOD-IIMS)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IMPORTANCE OF ORGANIZING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743200" y="1447800"/>
            <a:ext cx="3657600" cy="533400"/>
          </a:xfrm>
          <a:prstGeom prst="round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1. Provides framework to perform management </a:t>
            </a:r>
            <a:r>
              <a:rPr lang="en-IN" b="1" dirty="0" smtClean="0">
                <a:solidFill>
                  <a:schemeClr val="tx1"/>
                </a:solidFill>
              </a:rPr>
              <a:t>functions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2743200" y="2133600"/>
            <a:ext cx="36576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/>
              <a:t>2. Facilitates coordination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2743200" y="2819400"/>
            <a:ext cx="3657600" cy="5334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/>
              <a:t>3. Leads to specialisation:</a:t>
            </a:r>
            <a:endParaRPr lang="en-US" dirty="0"/>
          </a:p>
        </p:txBody>
      </p:sp>
      <p:sp>
        <p:nvSpPr>
          <p:cNvPr id="7" name="Round Diagonal Corner Rectangle 6"/>
          <p:cNvSpPr/>
          <p:nvPr/>
        </p:nvSpPr>
        <p:spPr>
          <a:xfrm>
            <a:off x="2743200" y="3505200"/>
            <a:ext cx="3657600" cy="5334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/>
              <a:t>4. Helps in achieving efficiency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2743200" y="4191000"/>
            <a:ext cx="3657600" cy="533400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5. Promotes Employee development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2743200" y="4876800"/>
            <a:ext cx="3657600" cy="533400"/>
          </a:xfrm>
          <a:prstGeom prst="round2Diag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/>
              <a:t>6. Increases clarity of authority and responsibility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2743200" y="5638800"/>
            <a:ext cx="3657600" cy="533400"/>
          </a:xfrm>
          <a:prstGeom prst="round2Diag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7. Facilitates adaptation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LINE AND STAFF AUTHORITY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1"/>
            <a:ext cx="8229600" cy="2057400"/>
          </a:xfrm>
        </p:spPr>
        <p:txBody>
          <a:bodyPr>
            <a:normAutofit/>
          </a:bodyPr>
          <a:lstStyle/>
          <a:p>
            <a:pPr algn="just"/>
            <a:r>
              <a:rPr lang="en-IN" sz="1800" b="1" dirty="0"/>
              <a:t>Line relationship helps the organization to work properly by</a:t>
            </a:r>
            <a:endParaRPr lang="en-US" sz="1800" dirty="0"/>
          </a:p>
          <a:p>
            <a:pPr lvl="0" algn="just"/>
            <a:r>
              <a:rPr lang="en-IN" sz="1800" dirty="0"/>
              <a:t>Providing the decisions required for functioning</a:t>
            </a:r>
            <a:endParaRPr lang="en-US" sz="1800" dirty="0"/>
          </a:p>
          <a:p>
            <a:pPr lvl="0" algn="just"/>
            <a:r>
              <a:rPr lang="en-IN" sz="1800" dirty="0"/>
              <a:t>Furnishing reference points for the approval of proposals</a:t>
            </a:r>
            <a:endParaRPr lang="en-US" sz="1800" dirty="0"/>
          </a:p>
          <a:p>
            <a:pPr lvl="0" algn="just"/>
            <a:r>
              <a:rPr lang="en-IN" sz="1800" dirty="0"/>
              <a:t>Serving as a means of control by setting the limits of authority</a:t>
            </a:r>
            <a:endParaRPr lang="en-US" sz="1800" dirty="0"/>
          </a:p>
          <a:p>
            <a:pPr lvl="0" algn="just"/>
            <a:r>
              <a:rPr lang="en-IN" sz="1800" dirty="0"/>
              <a:t>Establishing authentic communication channels to make leadership process effective</a:t>
            </a:r>
            <a:endParaRPr lang="en-US" sz="1800" dirty="0"/>
          </a:p>
          <a:p>
            <a:endParaRPr lang="en-US" dirty="0"/>
          </a:p>
        </p:txBody>
      </p:sp>
      <p:pic>
        <p:nvPicPr>
          <p:cNvPr id="4" name="Picture 3" descr="line and staff authorit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971800"/>
            <a:ext cx="4956711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Autofit/>
          </a:bodyPr>
          <a:lstStyle/>
          <a:p>
            <a:r>
              <a:rPr lang="en-IN" sz="2800" b="1" dirty="0" smtClean="0">
                <a:solidFill>
                  <a:srgbClr val="00B050"/>
                </a:solidFill>
              </a:rPr>
              <a:t/>
            </a:r>
            <a:br>
              <a:rPr lang="en-IN" sz="2800" b="1" dirty="0" smtClean="0">
                <a:solidFill>
                  <a:srgbClr val="00B050"/>
                </a:solidFill>
              </a:rPr>
            </a:br>
            <a:r>
              <a:rPr lang="en-IN" sz="2800" b="1" dirty="0"/>
              <a:t> </a:t>
            </a:r>
            <a:r>
              <a:rPr lang="en-IN" sz="2800" b="1" dirty="0" smtClean="0"/>
              <a:t/>
            </a:r>
            <a:br>
              <a:rPr lang="en-IN" sz="2800" b="1" dirty="0" smtClean="0"/>
            </a:br>
            <a:r>
              <a:rPr lang="en-IN" sz="2800" b="1" dirty="0" smtClean="0"/>
              <a:t>TYPES </a:t>
            </a:r>
            <a:r>
              <a:rPr lang="en-IN" sz="2800" b="1" dirty="0"/>
              <a:t>OF BUSINESS ORGANIZATIONAL STRUCTURES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>
                <a:solidFill>
                  <a:srgbClr val="00B050"/>
                </a:solidFill>
              </a:rPr>
              <a:t/>
            </a:r>
            <a:br>
              <a:rPr lang="en-US" sz="2800" dirty="0">
                <a:solidFill>
                  <a:srgbClr val="00B050"/>
                </a:solidFill>
              </a:rPr>
            </a:br>
            <a:endParaRPr lang="en-US" sz="2800" dirty="0">
              <a:solidFill>
                <a:srgbClr val="00B050"/>
              </a:solidFill>
            </a:endParaRPr>
          </a:p>
        </p:txBody>
      </p:sp>
      <p:pic>
        <p:nvPicPr>
          <p:cNvPr id="4" name="Content Placeholder 3" descr="Matrix Org Chart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19275" y="2167731"/>
            <a:ext cx="5505450" cy="33909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unctional Org Chart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457201"/>
            <a:ext cx="6619875" cy="28194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Product Org Chart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733800"/>
            <a:ext cx="6629400" cy="27432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ustomer Org Char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"/>
            <a:ext cx="7620000" cy="24384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Geographic Org Chart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276600"/>
            <a:ext cx="7467600" cy="27432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Dr. Mitesh Hanwate- (HOD-IIMS)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Cambria" pitchFamily="18" charset="0"/>
              </a:rPr>
              <a:t>Definitions of Planning</a:t>
            </a:r>
            <a:endParaRPr lang="en-US" sz="24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600" dirty="0">
                <a:latin typeface="Arabic Typesetting" pitchFamily="66" charset="-78"/>
                <a:cs typeface="Arabic Typesetting" pitchFamily="66" charset="-78"/>
              </a:rPr>
              <a:t>According to </a:t>
            </a:r>
            <a:r>
              <a:rPr lang="en-US" sz="26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Alford and </a:t>
            </a:r>
            <a:r>
              <a:rPr lang="en-US" sz="2600" b="1" dirty="0" err="1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Beatt</a:t>
            </a:r>
            <a:r>
              <a:rPr lang="en-US" sz="26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, </a:t>
            </a:r>
            <a:r>
              <a:rPr lang="en-US" sz="2600" dirty="0">
                <a:latin typeface="Arabic Typesetting" pitchFamily="66" charset="-78"/>
                <a:cs typeface="Arabic Typesetting" pitchFamily="66" charset="-78"/>
              </a:rPr>
              <a:t>“Planning is the thinking process, the organized foresight, the vision based on fact and experience that is required for intelligent action.”</a:t>
            </a:r>
          </a:p>
          <a:p>
            <a:pPr algn="just"/>
            <a:r>
              <a:rPr lang="en-US" sz="2600" dirty="0">
                <a:latin typeface="Arabic Typesetting" pitchFamily="66" charset="-78"/>
                <a:cs typeface="Arabic Typesetting" pitchFamily="66" charset="-78"/>
              </a:rPr>
              <a:t>According to </a:t>
            </a:r>
            <a:r>
              <a:rPr lang="en-US" sz="26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Theo </a:t>
            </a:r>
            <a:r>
              <a:rPr lang="en-US" sz="2600" b="1" dirty="0" err="1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Haimann</a:t>
            </a:r>
            <a:r>
              <a:rPr lang="en-US" sz="26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, </a:t>
            </a:r>
            <a:r>
              <a:rPr lang="en-US" sz="2600" dirty="0">
                <a:latin typeface="Arabic Typesetting" pitchFamily="66" charset="-78"/>
                <a:cs typeface="Arabic Typesetting" pitchFamily="66" charset="-78"/>
              </a:rPr>
              <a:t>“Planning is deciding in advance what is to be done. When a manager plans, he projects a course of action for further attempting to achieve a consistent co-ordinate structure of operations aimed at the desired results</a:t>
            </a:r>
            <a:r>
              <a:rPr lang="en-US" sz="2600" dirty="0" smtClean="0">
                <a:latin typeface="Arabic Typesetting" pitchFamily="66" charset="-78"/>
                <a:cs typeface="Arabic Typesetting" pitchFamily="66" charset="-78"/>
              </a:rPr>
              <a:t>.</a:t>
            </a:r>
            <a:endParaRPr lang="en-US" sz="2600" dirty="0"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r>
              <a:rPr lang="en-US" sz="2600" dirty="0">
                <a:latin typeface="Arabic Typesetting" pitchFamily="66" charset="-78"/>
                <a:cs typeface="Arabic Typesetting" pitchFamily="66" charset="-78"/>
              </a:rPr>
              <a:t>According to </a:t>
            </a:r>
            <a:r>
              <a:rPr lang="en-US" sz="2600" b="1" dirty="0">
                <a:solidFill>
                  <a:srgbClr val="00B0F0"/>
                </a:solidFill>
                <a:latin typeface="Arabic Typesetting" pitchFamily="66" charset="-78"/>
                <a:cs typeface="Arabic Typesetting" pitchFamily="66" charset="-78"/>
              </a:rPr>
              <a:t>Koontz and O’ Donnell</a:t>
            </a:r>
            <a:r>
              <a:rPr lang="en-US" sz="2600" b="1" dirty="0">
                <a:latin typeface="Arabic Typesetting" pitchFamily="66" charset="-78"/>
                <a:cs typeface="Arabic Typesetting" pitchFamily="66" charset="-78"/>
              </a:rPr>
              <a:t>,</a:t>
            </a:r>
            <a:r>
              <a:rPr lang="en-US" sz="2600" dirty="0">
                <a:latin typeface="Arabic Typesetting" pitchFamily="66" charset="-78"/>
                <a:cs typeface="Arabic Typesetting" pitchFamily="66" charset="-78"/>
              </a:rPr>
              <a:t> “Planning is an intellectual process, conscious determination of course of action, the basing of decision on purpose, facts and considered estimates</a:t>
            </a:r>
            <a:r>
              <a:rPr lang="en-US" sz="2600" dirty="0" smtClean="0">
                <a:latin typeface="Arabic Typesetting" pitchFamily="66" charset="-78"/>
                <a:cs typeface="Arabic Typesetting" pitchFamily="66" charset="-78"/>
              </a:rPr>
              <a:t>.”</a:t>
            </a:r>
            <a:endParaRPr lang="en-US" sz="2600" dirty="0"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r>
              <a:rPr lang="en-US" sz="2600" dirty="0">
                <a:latin typeface="Arabic Typesetting" pitchFamily="66" charset="-78"/>
                <a:cs typeface="Arabic Typesetting" pitchFamily="66" charset="-78"/>
              </a:rPr>
              <a:t>According to </a:t>
            </a:r>
            <a:r>
              <a:rPr lang="en-US" sz="2600" b="1" dirty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Allen</a:t>
            </a:r>
            <a:r>
              <a:rPr lang="en-US" sz="2600" dirty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, </a:t>
            </a:r>
            <a:r>
              <a:rPr lang="en-US" sz="2600" dirty="0">
                <a:latin typeface="Arabic Typesetting" pitchFamily="66" charset="-78"/>
                <a:cs typeface="Arabic Typesetting" pitchFamily="66" charset="-78"/>
              </a:rPr>
              <a:t>“A plan is a trap laid to capture the future.”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0"/>
            <a:ext cx="4648200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Thank You…!!!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Cambria" pitchFamily="18" charset="0"/>
              </a:rPr>
              <a:t>FEATURES/NATURE/CHARACTERISTIC OF PLANNING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  <p:sp>
        <p:nvSpPr>
          <p:cNvPr id="5" name="Round Diagonal Corner Rectangle 4"/>
          <p:cNvSpPr/>
          <p:nvPr/>
        </p:nvSpPr>
        <p:spPr>
          <a:xfrm>
            <a:off x="2590800" y="1600200"/>
            <a:ext cx="4191000" cy="533400"/>
          </a:xfrm>
          <a:prstGeom prst="round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 dirty="0" smtClean="0">
                <a:solidFill>
                  <a:schemeClr val="tx1"/>
                </a:solidFill>
                <a:latin typeface="Cambria" pitchFamily="18" charset="0"/>
              </a:rPr>
              <a:t>1. Planning contributes to Objectives</a:t>
            </a:r>
            <a:endParaRPr lang="en-US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2057400" y="2286000"/>
            <a:ext cx="51816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2. Planning is Primary function of management</a:t>
            </a:r>
            <a:endParaRPr lang="en-US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7" name="Round Diagonal Corner Rectangle 6"/>
          <p:cNvSpPr/>
          <p:nvPr/>
        </p:nvSpPr>
        <p:spPr>
          <a:xfrm>
            <a:off x="2895600" y="2971800"/>
            <a:ext cx="3657600" cy="5334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3. Pervasive</a:t>
            </a:r>
            <a:endParaRPr lang="en-US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2209800" y="3657600"/>
            <a:ext cx="5029200" cy="5334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4. Planning is futuristic/Forward looking</a:t>
            </a:r>
            <a:endParaRPr lang="en-US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2895600" y="4343400"/>
            <a:ext cx="3657600" cy="533400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5. Planning is continuous</a:t>
            </a:r>
            <a:endParaRPr lang="en-US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2362200" y="5105400"/>
            <a:ext cx="4648200" cy="533400"/>
          </a:xfrm>
          <a:prstGeom prst="round2Diag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6. Planning involves decision making</a:t>
            </a:r>
            <a:endParaRPr lang="en-US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1" name="Round Diagonal Corner Rectangle 10"/>
          <p:cNvSpPr/>
          <p:nvPr/>
        </p:nvSpPr>
        <p:spPr>
          <a:xfrm>
            <a:off x="2895600" y="5791200"/>
            <a:ext cx="3657600" cy="533400"/>
          </a:xfrm>
          <a:prstGeom prst="round2Diag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7. Planning is a mental exercise</a:t>
            </a:r>
            <a:endParaRPr lang="en-US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2" name="Footer Placeholder 10"/>
          <p:cNvSpPr txBox="1">
            <a:spLocks/>
          </p:cNvSpPr>
          <p:nvPr/>
        </p:nvSpPr>
        <p:spPr>
          <a:xfrm>
            <a:off x="3352800" y="6737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Mitesh Hanwate- (HOD-IIMS)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 smtClean="0">
                <a:solidFill>
                  <a:srgbClr val="00B050"/>
                </a:solidFill>
                <a:latin typeface="Cambria" pitchFamily="18" charset="0"/>
              </a:rPr>
              <a:t>IMPORTANCE/SIGNIFICANCE OF PLANNING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  <p:sp>
        <p:nvSpPr>
          <p:cNvPr id="5" name="Round Diagonal Corner Rectangle 4"/>
          <p:cNvSpPr/>
          <p:nvPr/>
        </p:nvSpPr>
        <p:spPr>
          <a:xfrm>
            <a:off x="2819400" y="1752600"/>
            <a:ext cx="3657600" cy="533400"/>
          </a:xfrm>
          <a:prstGeom prst="round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b="1" dirty="0" smtClean="0">
                <a:latin typeface="Cambria" pitchFamily="18" charset="0"/>
              </a:rPr>
              <a:t>1. Planning provides Direction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2819400" y="2438400"/>
            <a:ext cx="36576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b="1" dirty="0" smtClean="0">
                <a:latin typeface="Cambria" pitchFamily="18" charset="0"/>
              </a:rPr>
              <a:t>2. Planning Reduces the risk of uncertainties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7" name="Round Diagonal Corner Rectangle 6"/>
          <p:cNvSpPr/>
          <p:nvPr/>
        </p:nvSpPr>
        <p:spPr>
          <a:xfrm>
            <a:off x="2819400" y="3124200"/>
            <a:ext cx="3657600" cy="5334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b="1" dirty="0" smtClean="0">
                <a:latin typeface="Cambria" pitchFamily="18" charset="0"/>
              </a:rPr>
              <a:t>3. Planning reduces over lapping and wasteful activities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2819400" y="3810000"/>
            <a:ext cx="3657600" cy="5334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b="1" dirty="0" smtClean="0">
                <a:latin typeface="Cambria" pitchFamily="18" charset="0"/>
              </a:rPr>
              <a:t>4. Planning Promotes innovative ideas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2819400" y="4495800"/>
            <a:ext cx="3657600" cy="533400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IN" b="1" dirty="0" smtClean="0">
                <a:latin typeface="Cambria" pitchFamily="18" charset="0"/>
              </a:rPr>
              <a:t>5. Planning Facilitates Decision Making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2819400" y="5181600"/>
            <a:ext cx="3657600" cy="533400"/>
          </a:xfrm>
          <a:prstGeom prst="round2Diag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b="1" dirty="0" smtClean="0">
                <a:latin typeface="Cambria" pitchFamily="18" charset="0"/>
              </a:rPr>
              <a:t>6. Planning establishes standard for controlling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1" name="Round Diagonal Corner Rectangle 10"/>
          <p:cNvSpPr/>
          <p:nvPr/>
        </p:nvSpPr>
        <p:spPr>
          <a:xfrm>
            <a:off x="2819400" y="5867400"/>
            <a:ext cx="3657600" cy="533400"/>
          </a:xfrm>
          <a:prstGeom prst="round2Diag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7. Focuses attention on objectives of the company</a:t>
            </a:r>
            <a:endParaRPr lang="en-US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2" name="Footer Placeholder 10"/>
          <p:cNvSpPr txBox="1">
            <a:spLocks/>
          </p:cNvSpPr>
          <p:nvPr/>
        </p:nvSpPr>
        <p:spPr>
          <a:xfrm>
            <a:off x="3276600" y="68897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Mitesh Hanwate- (HOD-IIMS)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 smtClean="0">
                <a:solidFill>
                  <a:srgbClr val="00B050"/>
                </a:solidFill>
                <a:latin typeface="Cambria" pitchFamily="18" charset="0"/>
              </a:rPr>
              <a:t>STEPS IN PLANNNIN /PLANNING PROCESS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676400" y="1905000"/>
            <a:ext cx="1640924" cy="1565374"/>
            <a:chOff x="1854329" y="765020"/>
            <a:chExt cx="1640924" cy="1565374"/>
          </a:xfrm>
          <a:scene3d>
            <a:camera prst="orthographicFront"/>
            <a:lightRig rig="flat" dir="t"/>
          </a:scene3d>
        </p:grpSpPr>
        <p:sp>
          <p:nvSpPr>
            <p:cNvPr id="6" name="Oval 5"/>
            <p:cNvSpPr/>
            <p:nvPr/>
          </p:nvSpPr>
          <p:spPr>
            <a:xfrm>
              <a:off x="1854329" y="765020"/>
              <a:ext cx="1640924" cy="1565374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2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al 4"/>
            <p:cNvSpPr/>
            <p:nvPr/>
          </p:nvSpPr>
          <p:spPr>
            <a:xfrm>
              <a:off x="2094637" y="994264"/>
              <a:ext cx="1160308" cy="11068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1800" b="1" kern="1200" dirty="0" smtClean="0">
                  <a:solidFill>
                    <a:schemeClr val="tx1"/>
                  </a:solidFill>
                  <a:latin typeface="Cambria" pitchFamily="18" charset="0"/>
                </a:rPr>
                <a:t>6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1800" b="1" kern="1200" dirty="0" smtClean="0">
                  <a:solidFill>
                    <a:schemeClr val="tx1"/>
                  </a:solidFill>
                  <a:latin typeface="Cambria" pitchFamily="18" charset="0"/>
                </a:rPr>
                <a:t>Follow-up</a:t>
              </a:r>
              <a:endParaRPr lang="en-US" sz="1800" kern="1200" dirty="0">
                <a:solidFill>
                  <a:schemeClr val="tx1"/>
                </a:solidFill>
                <a:latin typeface="Cambria" pitchFamily="18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295400" y="3886200"/>
            <a:ext cx="1732574" cy="1557574"/>
            <a:chOff x="1808504" y="2711092"/>
            <a:chExt cx="1732574" cy="1557574"/>
          </a:xfrm>
          <a:scene3d>
            <a:camera prst="orthographicFront"/>
            <a:lightRig rig="flat" dir="t"/>
          </a:scene3d>
        </p:grpSpPr>
        <p:sp>
          <p:nvSpPr>
            <p:cNvPr id="12" name="Oval 11"/>
            <p:cNvSpPr/>
            <p:nvPr/>
          </p:nvSpPr>
          <p:spPr>
            <a:xfrm>
              <a:off x="1808504" y="2711092"/>
              <a:ext cx="1732574" cy="1557574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7947101"/>
                <a:satOff val="31849"/>
                <a:lumOff val="6902"/>
                <a:alphaOff val="0"/>
              </a:schemeClr>
            </a:fillRef>
            <a:effectRef idx="2">
              <a:schemeClr val="accent5">
                <a:hueOff val="-7947101"/>
                <a:satOff val="31849"/>
                <a:lumOff val="690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4"/>
            <p:cNvSpPr/>
            <p:nvPr/>
          </p:nvSpPr>
          <p:spPr>
            <a:xfrm>
              <a:off x="2062234" y="2939193"/>
              <a:ext cx="1225114" cy="11013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1800" b="1" kern="1200" dirty="0" smtClean="0">
                  <a:solidFill>
                    <a:schemeClr val="tx1"/>
                  </a:solidFill>
                  <a:latin typeface="Cambria" pitchFamily="18" charset="0"/>
                </a:rPr>
                <a:t>5. 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1800" b="1" kern="1200" dirty="0" smtClean="0">
                  <a:solidFill>
                    <a:schemeClr val="tx1"/>
                  </a:solidFill>
                  <a:latin typeface="Cambria" pitchFamily="18" charset="0"/>
                </a:rPr>
                <a:t>Implement the plan</a:t>
              </a:r>
              <a:endParaRPr lang="en-US" sz="1800" kern="1200" dirty="0">
                <a:solidFill>
                  <a:schemeClr val="tx1"/>
                </a:solidFill>
                <a:latin typeface="Cambria" pitchFamily="18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429000" y="4876800"/>
            <a:ext cx="1694087" cy="1687937"/>
            <a:chOff x="3595154" y="3538752"/>
            <a:chExt cx="1694087" cy="1687937"/>
          </a:xfrm>
          <a:scene3d>
            <a:camera prst="orthographicFront"/>
            <a:lightRig rig="flat" dir="t"/>
          </a:scene3d>
        </p:grpSpPr>
        <p:sp>
          <p:nvSpPr>
            <p:cNvPr id="15" name="Oval 14"/>
            <p:cNvSpPr/>
            <p:nvPr/>
          </p:nvSpPr>
          <p:spPr>
            <a:xfrm>
              <a:off x="3595154" y="3538752"/>
              <a:ext cx="1694087" cy="1687937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5960326"/>
                <a:satOff val="23887"/>
                <a:lumOff val="5177"/>
                <a:alphaOff val="0"/>
              </a:schemeClr>
            </a:fillRef>
            <a:effectRef idx="2">
              <a:schemeClr val="accent5">
                <a:hueOff val="-5960326"/>
                <a:satOff val="23887"/>
                <a:lumOff val="517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val 4"/>
            <p:cNvSpPr/>
            <p:nvPr/>
          </p:nvSpPr>
          <p:spPr>
            <a:xfrm>
              <a:off x="3843247" y="3785944"/>
              <a:ext cx="1197901" cy="119355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1800" b="1" kern="1200" dirty="0" smtClean="0">
                  <a:solidFill>
                    <a:schemeClr val="tx1"/>
                  </a:solidFill>
                  <a:latin typeface="Cambria" pitchFamily="18" charset="0"/>
                </a:rPr>
                <a:t>4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1800" b="1" kern="1200" dirty="0" smtClean="0">
                  <a:solidFill>
                    <a:schemeClr val="tx1"/>
                  </a:solidFill>
                  <a:latin typeface="Cambria" pitchFamily="18" charset="0"/>
                </a:rPr>
                <a:t>Selecting an alternative</a:t>
              </a:r>
              <a:endParaRPr lang="en-US" sz="1800" kern="1200" dirty="0">
                <a:solidFill>
                  <a:schemeClr val="tx1"/>
                </a:solidFill>
                <a:latin typeface="Cambria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791200" y="4419600"/>
            <a:ext cx="1666874" cy="1454524"/>
            <a:chOff x="5258144" y="2668156"/>
            <a:chExt cx="1666874" cy="1454524"/>
          </a:xfrm>
          <a:scene3d>
            <a:camera prst="orthographicFront"/>
            <a:lightRig rig="flat" dir="t"/>
          </a:scene3d>
        </p:grpSpPr>
        <p:sp>
          <p:nvSpPr>
            <p:cNvPr id="18" name="Oval 17"/>
            <p:cNvSpPr/>
            <p:nvPr/>
          </p:nvSpPr>
          <p:spPr>
            <a:xfrm>
              <a:off x="5258144" y="2668156"/>
              <a:ext cx="1666874" cy="1454524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3973551"/>
                <a:satOff val="15924"/>
                <a:lumOff val="3451"/>
                <a:alphaOff val="0"/>
              </a:schemeClr>
            </a:fillRef>
            <a:effectRef idx="2">
              <a:schemeClr val="accent5">
                <a:hueOff val="-3973551"/>
                <a:satOff val="15924"/>
                <a:lumOff val="345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4"/>
            <p:cNvSpPr/>
            <p:nvPr/>
          </p:nvSpPr>
          <p:spPr>
            <a:xfrm>
              <a:off x="5502252" y="2881166"/>
              <a:ext cx="1178658" cy="102850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1600" b="1" kern="1200" dirty="0" smtClean="0">
                  <a:solidFill>
                    <a:schemeClr val="tx1"/>
                  </a:solidFill>
                  <a:latin typeface="Cambria" pitchFamily="18" charset="0"/>
                </a:rPr>
                <a:t>3.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1600" b="1" kern="1200" dirty="0" smtClean="0">
                  <a:solidFill>
                    <a:schemeClr val="tx1"/>
                  </a:solidFill>
                  <a:latin typeface="Cambria" pitchFamily="18" charset="0"/>
                </a:rPr>
                <a:t> Listing the various alternatives </a:t>
              </a:r>
              <a:endParaRPr lang="en-US" sz="1600" b="1" kern="1200" dirty="0">
                <a:solidFill>
                  <a:schemeClr val="tx1"/>
                </a:solidFill>
                <a:latin typeface="Cambria" pitchFamily="18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019800" y="2362200"/>
            <a:ext cx="1679124" cy="1493199"/>
            <a:chOff x="5175811" y="820013"/>
            <a:chExt cx="1679124" cy="1493199"/>
          </a:xfrm>
          <a:scene3d>
            <a:camera prst="orthographicFront"/>
            <a:lightRig rig="flat" dir="t"/>
          </a:scene3d>
        </p:grpSpPr>
        <p:sp>
          <p:nvSpPr>
            <p:cNvPr id="21" name="Oval 20"/>
            <p:cNvSpPr/>
            <p:nvPr/>
          </p:nvSpPr>
          <p:spPr>
            <a:xfrm>
              <a:off x="5175811" y="820013"/>
              <a:ext cx="1679124" cy="1493199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1986775"/>
                <a:satOff val="7962"/>
                <a:lumOff val="1726"/>
                <a:alphaOff val="0"/>
              </a:schemeClr>
            </a:fillRef>
            <a:effectRef idx="2">
              <a:schemeClr val="accent5">
                <a:hueOff val="-1986775"/>
                <a:satOff val="7962"/>
                <a:lumOff val="172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val 4"/>
            <p:cNvSpPr/>
            <p:nvPr/>
          </p:nvSpPr>
          <p:spPr>
            <a:xfrm>
              <a:off x="5421713" y="1038687"/>
              <a:ext cx="1187320" cy="105585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1600" b="1" kern="1200" dirty="0" smtClean="0">
                  <a:solidFill>
                    <a:schemeClr val="tx1"/>
                  </a:solidFill>
                  <a:latin typeface="Cambria" pitchFamily="18" charset="0"/>
                </a:rPr>
                <a:t>2. Developing premises</a:t>
              </a:r>
              <a:endParaRPr lang="en-US" sz="1600" kern="1200" dirty="0">
                <a:solidFill>
                  <a:schemeClr val="tx1"/>
                </a:solidFill>
                <a:latin typeface="Cambria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886200" y="1447800"/>
            <a:ext cx="1638687" cy="1491987"/>
            <a:chOff x="3537418" y="-169372"/>
            <a:chExt cx="1638687" cy="1491987"/>
          </a:xfrm>
          <a:scene3d>
            <a:camera prst="orthographicFront"/>
            <a:lightRig rig="flat" dir="t"/>
          </a:scene3d>
        </p:grpSpPr>
        <p:sp>
          <p:nvSpPr>
            <p:cNvPr id="24" name="Oval 23"/>
            <p:cNvSpPr/>
            <p:nvPr/>
          </p:nvSpPr>
          <p:spPr>
            <a:xfrm>
              <a:off x="3537418" y="-169372"/>
              <a:ext cx="1638687" cy="1491987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al 4"/>
            <p:cNvSpPr/>
            <p:nvPr/>
          </p:nvSpPr>
          <p:spPr>
            <a:xfrm>
              <a:off x="3777398" y="49124"/>
              <a:ext cx="1158727" cy="105499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1400" b="1" kern="1200" dirty="0" smtClean="0">
                  <a:solidFill>
                    <a:schemeClr val="tx1"/>
                  </a:solidFill>
                  <a:latin typeface="Cambria" pitchFamily="18" charset="0"/>
                </a:rPr>
                <a:t>1.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1400" b="1" kern="1200" dirty="0" smtClean="0">
                  <a:solidFill>
                    <a:schemeClr val="tx1"/>
                  </a:solidFill>
                  <a:latin typeface="Cambria" pitchFamily="18" charset="0"/>
                </a:rPr>
                <a:t>Setting up of the objectives</a:t>
              </a:r>
              <a:endParaRPr lang="en-US" sz="1400" kern="1200" dirty="0">
                <a:solidFill>
                  <a:schemeClr val="tx1"/>
                </a:solidFill>
                <a:latin typeface="Cambria" pitchFamily="18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rgbClr val="00B050"/>
                </a:solidFill>
                <a:latin typeface="Cambria" pitchFamily="18" charset="0"/>
              </a:rPr>
              <a:t>LIMITATIONS OF PLANNING</a:t>
            </a:r>
            <a:endParaRPr lang="en-US" sz="2400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2667000" y="1219200"/>
            <a:ext cx="3657600" cy="533400"/>
          </a:xfrm>
          <a:prstGeom prst="round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1. Planning leads to rigidity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2667000" y="1905000"/>
            <a:ext cx="36576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2. Planning may not work in dynamic environment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2667000" y="2590800"/>
            <a:ext cx="3657600" cy="5334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3. It reduces creativity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 Diagonal Corner Rectangle 6"/>
          <p:cNvSpPr/>
          <p:nvPr/>
        </p:nvSpPr>
        <p:spPr>
          <a:xfrm>
            <a:off x="2667000" y="3276600"/>
            <a:ext cx="3657600" cy="5334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4. Planning involves huge Cost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2667000" y="3962400"/>
            <a:ext cx="3657600" cy="533400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5. It is a time consuming process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2667000" y="4648200"/>
            <a:ext cx="3657600" cy="533400"/>
          </a:xfrm>
          <a:prstGeom prst="round2Diag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6. Planning does not guarantee success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2667000" y="5410200"/>
            <a:ext cx="3657600" cy="533400"/>
          </a:xfrm>
          <a:prstGeom prst="round2Diag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7. Lack of accuracy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1401762"/>
          </a:xfrm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rgbClr val="00B050"/>
                </a:solidFill>
                <a:latin typeface="Cambria" pitchFamily="18" charset="0"/>
              </a:rPr>
              <a:t>MANAGEMENT BY OBJECTIVES</a:t>
            </a:r>
            <a:r>
              <a:rPr lang="en-US" sz="2400" b="1" dirty="0">
                <a:solidFill>
                  <a:srgbClr val="00B050"/>
                </a:solidFill>
                <a:latin typeface="Cambria" pitchFamily="18" charset="0"/>
              </a:rPr>
              <a:t/>
            </a:r>
            <a:br>
              <a:rPr lang="en-US" sz="2400" b="1" dirty="0">
                <a:solidFill>
                  <a:srgbClr val="00B050"/>
                </a:solidFill>
                <a:latin typeface="Cambria" pitchFamily="18" charset="0"/>
              </a:rPr>
            </a:br>
            <a:endParaRPr lang="en-US" sz="2400" dirty="0">
              <a:solidFill>
                <a:srgbClr val="00B050"/>
              </a:solidFill>
              <a:latin typeface="Cambria" pitchFamily="18" charset="0"/>
            </a:endParaRPr>
          </a:p>
        </p:txBody>
      </p:sp>
      <p:pic>
        <p:nvPicPr>
          <p:cNvPr id="4" name="Picture 3" descr="Image result for mb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057400"/>
            <a:ext cx="3727244" cy="2640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cdn.yourarticlelibrary.com/wp-content/uploads/2014/04/clip_image002344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990600"/>
            <a:ext cx="7620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257800" y="53340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Prof. Peter </a:t>
            </a:r>
            <a:r>
              <a:rPr lang="en-US" sz="2800" dirty="0" err="1" smtClean="0">
                <a:solidFill>
                  <a:srgbClr val="FFFF00"/>
                </a:solidFill>
              </a:rPr>
              <a:t>Drucker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00B050"/>
                </a:solidFill>
                <a:latin typeface="Cambria" pitchFamily="18" charset="0"/>
              </a:rPr>
              <a:t>Advantages of MBO</a:t>
            </a:r>
            <a:endParaRPr lang="en-US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IN" sz="2400" b="1" dirty="0">
                <a:solidFill>
                  <a:srgbClr val="FF0000"/>
                </a:solidFill>
                <a:latin typeface="Bradley Hand ITC" pitchFamily="66" charset="0"/>
              </a:rPr>
              <a:t>Following are the advantage of MBO:</a:t>
            </a:r>
            <a:endParaRPr lang="en-US" sz="2400" dirty="0">
              <a:solidFill>
                <a:srgbClr val="FF0000"/>
              </a:solidFill>
              <a:latin typeface="Bradley Hand ITC" pitchFamily="66" charset="0"/>
            </a:endParaRPr>
          </a:p>
          <a:p>
            <a:pPr algn="just"/>
            <a:r>
              <a:rPr lang="en-IN" dirty="0">
                <a:solidFill>
                  <a:srgbClr val="7030A0"/>
                </a:solidFill>
                <a:latin typeface="Bodoni MT Condensed" pitchFamily="18" charset="0"/>
              </a:rPr>
              <a:t>1. The need to clarify objectives is stressed and suggestion for improvement is </a:t>
            </a:r>
            <a:r>
              <a:rPr lang="en-IN" dirty="0" smtClean="0">
                <a:solidFill>
                  <a:srgbClr val="7030A0"/>
                </a:solidFill>
                <a:latin typeface="Bodoni MT Condensed" pitchFamily="18" charset="0"/>
              </a:rPr>
              <a:t>obtained </a:t>
            </a:r>
            <a:r>
              <a:rPr lang="en-IN" dirty="0">
                <a:solidFill>
                  <a:srgbClr val="7030A0"/>
                </a:solidFill>
                <a:latin typeface="Bodoni MT Condensed" pitchFamily="18" charset="0"/>
              </a:rPr>
              <a:t>from all levels of management.</a:t>
            </a:r>
            <a:endParaRPr lang="en-US" dirty="0">
              <a:solidFill>
                <a:srgbClr val="7030A0"/>
              </a:solidFill>
              <a:latin typeface="Bodoni MT Condensed" pitchFamily="18" charset="0"/>
            </a:endParaRPr>
          </a:p>
          <a:p>
            <a:pPr algn="just"/>
            <a:r>
              <a:rPr lang="en-IN" dirty="0">
                <a:solidFill>
                  <a:srgbClr val="7030A0"/>
                </a:solidFill>
                <a:latin typeface="Bodoni MT Condensed" pitchFamily="18" charset="0"/>
              </a:rPr>
              <a:t>2. All managers have a clear idea of the important areas of their work and of the </a:t>
            </a:r>
            <a:r>
              <a:rPr lang="en-IN" dirty="0" smtClean="0">
                <a:solidFill>
                  <a:srgbClr val="7030A0"/>
                </a:solidFill>
                <a:latin typeface="Bodoni MT Condensed" pitchFamily="18" charset="0"/>
              </a:rPr>
              <a:t>standards required</a:t>
            </a:r>
            <a:r>
              <a:rPr lang="en-IN" dirty="0">
                <a:solidFill>
                  <a:srgbClr val="7030A0"/>
                </a:solidFill>
                <a:latin typeface="Bodoni MT Condensed" pitchFamily="18" charset="0"/>
              </a:rPr>
              <a:t>.</a:t>
            </a:r>
            <a:endParaRPr lang="en-US" dirty="0">
              <a:solidFill>
                <a:srgbClr val="7030A0"/>
              </a:solidFill>
              <a:latin typeface="Bodoni MT Condensed" pitchFamily="18" charset="0"/>
            </a:endParaRPr>
          </a:p>
          <a:p>
            <a:pPr algn="just"/>
            <a:r>
              <a:rPr lang="en-IN" dirty="0">
                <a:solidFill>
                  <a:srgbClr val="7030A0"/>
                </a:solidFill>
                <a:latin typeface="Bodoni MT Condensed" pitchFamily="18" charset="0"/>
              </a:rPr>
              <a:t>3. The performance of staff can be assumed and their needs for improvement highlighted.</a:t>
            </a:r>
            <a:endParaRPr lang="en-US" dirty="0">
              <a:solidFill>
                <a:srgbClr val="7030A0"/>
              </a:solidFill>
              <a:latin typeface="Bodoni MT Condensed" pitchFamily="18" charset="0"/>
            </a:endParaRPr>
          </a:p>
          <a:p>
            <a:pPr algn="just"/>
            <a:r>
              <a:rPr lang="en-IN" dirty="0">
                <a:solidFill>
                  <a:srgbClr val="7030A0"/>
                </a:solidFill>
                <a:latin typeface="Bodoni MT Condensed" pitchFamily="18" charset="0"/>
              </a:rPr>
              <a:t>4. Greater participation may improve morale and communication.</a:t>
            </a:r>
            <a:endParaRPr lang="en-US" dirty="0">
              <a:solidFill>
                <a:srgbClr val="7030A0"/>
              </a:solidFill>
              <a:latin typeface="Bodoni MT Condensed" pitchFamily="18" charset="0"/>
            </a:endParaRPr>
          </a:p>
          <a:p>
            <a:pPr algn="just"/>
            <a:r>
              <a:rPr lang="en-IN" dirty="0">
                <a:solidFill>
                  <a:srgbClr val="7030A0"/>
                </a:solidFill>
                <a:latin typeface="Bodoni MT Condensed" pitchFamily="18" charset="0"/>
              </a:rPr>
              <a:t>5. It makes individuals more aware of organisational goal.</a:t>
            </a:r>
            <a:endParaRPr lang="en-US" dirty="0">
              <a:solidFill>
                <a:srgbClr val="7030A0"/>
              </a:solidFill>
              <a:latin typeface="Bodoni MT Condensed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Mitesh Hanwate- (HOD-IIMS)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209</TotalTime>
  <Words>777</Words>
  <Application>Microsoft Office PowerPoint</Application>
  <PresentationFormat>On-screen Show (4:3)</PresentationFormat>
  <Paragraphs>125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Definitions of Planning</vt:lpstr>
      <vt:lpstr>FEATURES/NATURE/CHARACTERISTIC OF PLANNING</vt:lpstr>
      <vt:lpstr>IMPORTANCE/SIGNIFICANCE OF PLANNING</vt:lpstr>
      <vt:lpstr>STEPS IN PLANNNIN /PLANNING PROCESS</vt:lpstr>
      <vt:lpstr>LIMITATIONS OF PLANNING</vt:lpstr>
      <vt:lpstr>MANAGEMENT BY OBJECTIVES </vt:lpstr>
      <vt:lpstr>Slide 8</vt:lpstr>
      <vt:lpstr>Advantages of MBO</vt:lpstr>
      <vt:lpstr>Disadvantages of MBO</vt:lpstr>
      <vt:lpstr> DECISION MAKING </vt:lpstr>
      <vt:lpstr>PROCESS OF DECISION MAKING </vt:lpstr>
      <vt:lpstr>  DECISION TYPES </vt:lpstr>
      <vt:lpstr> ORGANISING </vt:lpstr>
      <vt:lpstr>IMPORTANCE OF ORGANIZING </vt:lpstr>
      <vt:lpstr>LINE AND STAFF AUTHORITY </vt:lpstr>
      <vt:lpstr>   TYPES OF BUSINESS ORGANIZATIONAL STRUCTURES  </vt:lpstr>
      <vt:lpstr>Slide 18</vt:lpstr>
      <vt:lpstr>Slide 19</vt:lpstr>
      <vt:lpstr>Thank You…!!!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SSS</dc:creator>
  <cp:lastModifiedBy>SSS</cp:lastModifiedBy>
  <cp:revision>43</cp:revision>
  <dcterms:created xsi:type="dcterms:W3CDTF">2017-09-14T07:29:17Z</dcterms:created>
  <dcterms:modified xsi:type="dcterms:W3CDTF">2017-09-15T05:59:01Z</dcterms:modified>
</cp:coreProperties>
</file>